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A9D4-56CE-4E9B-87EF-3749629423BD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503-1706-44B0-9211-2B75364284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A9D4-56CE-4E9B-87EF-3749629423BD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503-1706-44B0-9211-2B75364284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A9D4-56CE-4E9B-87EF-3749629423BD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503-1706-44B0-9211-2B75364284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A9D4-56CE-4E9B-87EF-3749629423BD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503-1706-44B0-9211-2B75364284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A9D4-56CE-4E9B-87EF-3749629423BD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503-1706-44B0-9211-2B75364284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A9D4-56CE-4E9B-87EF-3749629423BD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503-1706-44B0-9211-2B75364284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A9D4-56CE-4E9B-87EF-3749629423BD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503-1706-44B0-9211-2B75364284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A9D4-56CE-4E9B-87EF-3749629423BD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503-1706-44B0-9211-2B75364284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A9D4-56CE-4E9B-87EF-3749629423BD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503-1706-44B0-9211-2B75364284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A9D4-56CE-4E9B-87EF-3749629423BD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503-1706-44B0-9211-2B75364284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8A9D4-56CE-4E9B-87EF-3749629423BD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DC503-1706-44B0-9211-2B75364284A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8A9D4-56CE-4E9B-87EF-3749629423BD}" type="datetimeFigureOut">
              <a:rPr lang="cs-CZ" smtClean="0"/>
              <a:t>11.01.2024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DC503-1706-44B0-9211-2B75364284A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i="1" u="sng" dirty="0" smtClean="0">
                <a:solidFill>
                  <a:schemeClr val="tx2">
                    <a:lumMod val="75000"/>
                  </a:schemeClr>
                </a:solidFill>
              </a:rPr>
              <a:t>ZÁJEZD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Bahnschrift Light" pitchFamily="34" charset="0"/>
              </a:rPr>
              <a:t>ORLÍ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Bahnschrift Light" pitchFamily="34" charset="0"/>
              </a:rPr>
              <a:t> 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Bahnschrift Light" pitchFamily="34" charset="0"/>
              </a:rPr>
              <a:t>HNÍZDO, </a:t>
            </a:r>
            <a:r>
              <a:rPr lang="cs-CZ" b="1" dirty="0">
                <a:solidFill>
                  <a:schemeClr val="tx2">
                    <a:lumMod val="75000"/>
                  </a:schemeClr>
                </a:solidFill>
                <a:latin typeface="Bahnschrift Light" pitchFamily="34" charset="0"/>
              </a:rPr>
              <a:t>ZÁMEK </a:t>
            </a:r>
            <a:r>
              <a:rPr lang="cs-CZ" b="1" dirty="0" smtClean="0">
                <a:solidFill>
                  <a:schemeClr val="tx2">
                    <a:lumMod val="75000"/>
                  </a:schemeClr>
                </a:solidFill>
                <a:latin typeface="Bahnschrift Light" pitchFamily="34" charset="0"/>
              </a:rPr>
              <a:t>HELLBRUNN, SALZBURG</a:t>
            </a:r>
            <a:endParaRPr lang="cs-CZ" dirty="0">
              <a:solidFill>
                <a:schemeClr val="tx2">
                  <a:lumMod val="75000"/>
                </a:schemeClr>
              </a:solidFill>
              <a:latin typeface="Bahnschrift Light" pitchFamily="34" charset="0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68632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2400" b="1" u="sng" dirty="0" smtClean="0">
                <a:latin typeface="Arial" pitchFamily="34" charset="0"/>
                <a:cs typeface="Arial" pitchFamily="34" charset="0"/>
              </a:rPr>
              <a:t>Orlí hnízdo 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místo nechvalně známé, avšak zasazené v nádherné přírodě - </a:t>
            </a:r>
            <a:r>
              <a:rPr lang="cs-CZ" sz="2400" b="1" dirty="0" err="1" smtClean="0">
                <a:latin typeface="Arial" pitchFamily="34" charset="0"/>
                <a:cs typeface="Arial" pitchFamily="34" charset="0"/>
              </a:rPr>
              <a:t>Berchtesgadenské</a:t>
            </a:r>
            <a:r>
              <a:rPr lang="cs-CZ" sz="2400" b="1" dirty="0" smtClean="0">
                <a:latin typeface="Arial" pitchFamily="34" charset="0"/>
                <a:cs typeface="Arial" pitchFamily="34" charset="0"/>
              </a:rPr>
              <a:t> Alpy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Horská rezidence a útočiště Adolfa Hitlera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 a jeho nejvěrnějších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spolupracovníků.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Komplex budov propojených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podzemními tunely a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spojovacími štolami. </a:t>
            </a: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Místo lze často vidět na dobových dokumentech. Nacisté celou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horskou oblast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zabrali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pro sebe a vybudovali zde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rozsáhlý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areál s 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mnoha bunkry a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podzemními úkryty. </a:t>
            </a:r>
            <a:endParaRPr lang="cs-CZ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cs-CZ" sz="2400" dirty="0" smtClean="0">
                <a:latin typeface="Arial" pitchFamily="34" charset="0"/>
                <a:cs typeface="Arial" pitchFamily="34" charset="0"/>
              </a:rPr>
              <a:t>Hitler 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si zde zřídil svůj </a:t>
            </a:r>
            <a:r>
              <a:rPr lang="cs-CZ" sz="2400" b="1" u="sng" dirty="0" err="1" smtClean="0">
                <a:latin typeface="Arial" pitchFamily="34" charset="0"/>
                <a:cs typeface="Arial" pitchFamily="34" charset="0"/>
              </a:rPr>
              <a:t>Berghof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 - horský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 </a:t>
            </a:r>
            <a:r>
              <a:rPr lang="cs-CZ" sz="2400" dirty="0" smtClean="0">
                <a:latin typeface="Arial" pitchFamily="34" charset="0"/>
                <a:cs typeface="Arial" pitchFamily="34" charset="0"/>
              </a:rPr>
              <a:t>zámek, součást Orlího hnízda.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0" dirty="0"/>
              <a:t> </a:t>
            </a:r>
            <a:r>
              <a:rPr lang="cs-CZ" dirty="0" err="1" smtClean="0"/>
              <a:t>Kehlsteinhaus</a:t>
            </a:r>
            <a:r>
              <a:rPr lang="cs-CZ" dirty="0" smtClean="0"/>
              <a:t> – ORLÍ HNÍZDO</a:t>
            </a:r>
            <a:endParaRPr lang="cs-CZ" dirty="0"/>
          </a:p>
        </p:txBody>
      </p:sp>
      <p:pic>
        <p:nvPicPr>
          <p:cNvPr id="6" name="Zástupný symbol pro obrázek 5" descr="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163895" y="1600200"/>
            <a:ext cx="681620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b="1" dirty="0" err="1" smtClean="0"/>
              <a:t>Berghof</a:t>
            </a:r>
            <a:endParaRPr lang="cs-CZ" b="1" dirty="0"/>
          </a:p>
        </p:txBody>
      </p:sp>
      <p:pic>
        <p:nvPicPr>
          <p:cNvPr id="4" name="Zástupný symbol pro obsah 3" descr="Bundesarchiv_Bild_183-1999-0412-502,_Obersalzberg,_Berghof_von_Adolf_Hitl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73555"/>
            <a:ext cx="4038600" cy="2779252"/>
          </a:xfrm>
        </p:spPr>
      </p:pic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cs-CZ" sz="2400" dirty="0" smtClean="0"/>
              <a:t>Místo setkání mnoha politických </a:t>
            </a:r>
            <a:r>
              <a:rPr lang="cs-CZ" sz="2400" dirty="0"/>
              <a:t>osobností, panovníků, hlav států, diplomatů, malířů, pěvců a hudebníků</a:t>
            </a:r>
            <a:r>
              <a:rPr lang="cs-CZ" sz="2400" dirty="0" smtClean="0"/>
              <a:t>. Došlo zde i k setkání s britským premiérem.</a:t>
            </a:r>
            <a:endParaRPr lang="cs-CZ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tx2">
                    <a:lumMod val="75000"/>
                  </a:schemeClr>
                </a:solidFill>
              </a:rPr>
              <a:t>OBERSALZBERG, KEHLSTEIN, národní park, jezero </a:t>
            </a:r>
            <a:r>
              <a:rPr lang="cs-CZ" dirty="0" err="1" smtClean="0">
                <a:solidFill>
                  <a:schemeClr val="tx2">
                    <a:lumMod val="75000"/>
                  </a:schemeClr>
                </a:solidFill>
              </a:rPr>
              <a:t>Königssee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cs-CZ" dirty="0" smtClean="0"/>
              <a:t>Místo,</a:t>
            </a:r>
            <a:r>
              <a:rPr lang="cs-CZ" b="1" dirty="0" smtClean="0"/>
              <a:t> </a:t>
            </a:r>
            <a:r>
              <a:rPr lang="cs-CZ" dirty="0" smtClean="0"/>
              <a:t>kde </a:t>
            </a:r>
            <a:r>
              <a:rPr lang="cs-CZ" dirty="0"/>
              <a:t>si za druhé světové války postavili své vily prominentní nacističtí představitelé Hitler, </a:t>
            </a:r>
            <a:r>
              <a:rPr lang="cs-CZ" dirty="0" err="1"/>
              <a:t>Borman</a:t>
            </a:r>
            <a:r>
              <a:rPr lang="cs-CZ" dirty="0"/>
              <a:t> a </a:t>
            </a:r>
            <a:r>
              <a:rPr lang="cs-CZ" dirty="0" err="1"/>
              <a:t>Göring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b="1" dirty="0" smtClean="0"/>
              <a:t>Hora </a:t>
            </a:r>
            <a:r>
              <a:rPr lang="cs-CZ" b="1" dirty="0" err="1"/>
              <a:t>Kehlstein</a:t>
            </a:r>
            <a:r>
              <a:rPr lang="cs-CZ" dirty="0"/>
              <a:t> s úchvatnými výhledy na </a:t>
            </a:r>
            <a:r>
              <a:rPr lang="cs-CZ" dirty="0" err="1"/>
              <a:t>Berchtesgadenské</a:t>
            </a:r>
            <a:r>
              <a:rPr lang="cs-CZ" dirty="0"/>
              <a:t> Alpy. </a:t>
            </a:r>
            <a:endParaRPr lang="cs-CZ" dirty="0" smtClean="0"/>
          </a:p>
          <a:p>
            <a:r>
              <a:rPr lang="cs-CZ" dirty="0" smtClean="0"/>
              <a:t>Národní </a:t>
            </a:r>
            <a:r>
              <a:rPr lang="cs-CZ" dirty="0"/>
              <a:t>park </a:t>
            </a:r>
            <a:r>
              <a:rPr lang="cs-CZ" dirty="0" smtClean="0"/>
              <a:t>a jezero </a:t>
            </a:r>
            <a:r>
              <a:rPr lang="cs-CZ" b="1" dirty="0" err="1"/>
              <a:t>Königssee</a:t>
            </a:r>
            <a:r>
              <a:rPr lang="cs-CZ" b="1" dirty="0" smtClean="0"/>
              <a:t>.</a:t>
            </a:r>
            <a:endParaRPr lang="cs-CZ" b="1" dirty="0"/>
          </a:p>
        </p:txBody>
      </p:sp>
      <p:pic>
        <p:nvPicPr>
          <p:cNvPr id="5" name="Zástupný symbol pro obsah 4" descr="R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43116"/>
            <a:ext cx="4038600" cy="32345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ZÁMEK HELLBRUNN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cs-CZ" dirty="0" smtClean="0"/>
              <a:t>	Zámek</a:t>
            </a:r>
            <a:r>
              <a:rPr lang="cs-CZ" dirty="0"/>
              <a:t> se měl stát místem zábavy a odpočinku, jakou svět dosud nikdy neviděl. Jeden z </a:t>
            </a:r>
            <a:r>
              <a:rPr lang="cs-CZ" b="1" dirty="0"/>
              <a:t>nejvelkolepějších zámků </a:t>
            </a:r>
            <a:r>
              <a:rPr lang="cs-CZ" dirty="0"/>
              <a:t>na severní straně Alp. </a:t>
            </a:r>
            <a:r>
              <a:rPr lang="cs-CZ" dirty="0" smtClean="0"/>
              <a:t>Místo atraktivní </a:t>
            </a:r>
            <a:r>
              <a:rPr lang="cs-CZ" dirty="0"/>
              <a:t>svými unikátními </a:t>
            </a:r>
            <a:r>
              <a:rPr lang="cs-CZ" b="1" dirty="0"/>
              <a:t>vodními hrátkami a fontánami</a:t>
            </a:r>
            <a:r>
              <a:rPr lang="cs-CZ" dirty="0"/>
              <a:t>. Desítky fontán či v zemi skrytých vodních trysek totiž postříkají kolemjdoucí, a to ve chvíli, kdy to nejméně očekávají. 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Zámek </a:t>
            </a:r>
            <a:r>
              <a:rPr lang="cs-CZ" dirty="0" err="1" smtClean="0"/>
              <a:t>Hellbrunn</a:t>
            </a:r>
            <a:endParaRPr lang="cs-CZ" dirty="0"/>
          </a:p>
        </p:txBody>
      </p:sp>
      <p:pic>
        <p:nvPicPr>
          <p:cNvPr id="5" name="Zástupný symbol pro obrázek 4" descr="Schloss Hellbrunn mit Gartenanlage_539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7333" r="7333"/>
          <a:stretch>
            <a:fillRect/>
          </a:stretch>
        </p:blipFill>
        <p:spPr/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1800" b="1" u="sng" dirty="0" smtClean="0"/>
              <a:t>SALZBURG</a:t>
            </a:r>
            <a:endParaRPr lang="cs-CZ" sz="1800" b="1" u="sng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SALZBURG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Překrásné město, které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bylo zařazeno na seznam světového dědictví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UNESCO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. 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800" dirty="0">
                <a:latin typeface="Arial" pitchFamily="34" charset="0"/>
                <a:cs typeface="Arial" pitchFamily="34" charset="0"/>
              </a:rPr>
              <a:t>V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ýznamné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pamětihodnosti, včetně Dómu sv.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Ruperta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Virgilia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, benediktinského kostela sv. Petra, arcibiskupského paláce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Residenz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a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rodného domu W. A. Mozarta 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v rušné ulici </a:t>
            </a:r>
            <a:r>
              <a:rPr lang="cs-CZ" sz="2800" dirty="0" err="1">
                <a:latin typeface="Arial" pitchFamily="34" charset="0"/>
                <a:cs typeface="Arial" pitchFamily="34" charset="0"/>
              </a:rPr>
              <a:t>Getreidegasse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. </a:t>
            </a:r>
            <a:endParaRPr lang="cs-CZ" sz="2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sz="2800" dirty="0" smtClean="0">
                <a:latin typeface="Arial" pitchFamily="34" charset="0"/>
                <a:cs typeface="Arial" pitchFamily="34" charset="0"/>
              </a:rPr>
              <a:t>Cesta </a:t>
            </a:r>
            <a:r>
              <a:rPr lang="cs-CZ" sz="2800" b="1" dirty="0" smtClean="0">
                <a:latin typeface="Arial" pitchFamily="34" charset="0"/>
                <a:cs typeface="Arial" pitchFamily="34" charset="0"/>
              </a:rPr>
              <a:t>lanovkou </a:t>
            </a:r>
            <a:r>
              <a:rPr lang="cs-CZ" sz="2800" b="1" dirty="0">
                <a:latin typeface="Arial" pitchFamily="34" charset="0"/>
                <a:cs typeface="Arial" pitchFamily="34" charset="0"/>
              </a:rPr>
              <a:t>na pevnost </a:t>
            </a:r>
            <a:r>
              <a:rPr lang="cs-CZ" sz="2800" b="1" dirty="0" err="1">
                <a:latin typeface="Arial" pitchFamily="34" charset="0"/>
                <a:cs typeface="Arial" pitchFamily="34" charset="0"/>
              </a:rPr>
              <a:t>Hohensalzburg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, která leží nad </a:t>
            </a:r>
            <a:r>
              <a:rPr lang="cs-CZ" sz="2800" dirty="0" smtClean="0">
                <a:latin typeface="Arial" pitchFamily="34" charset="0"/>
                <a:cs typeface="Arial" pitchFamily="34" charset="0"/>
              </a:rPr>
              <a:t>městem.</a:t>
            </a:r>
            <a:endParaRPr lang="cs-CZ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dirty="0" smtClean="0"/>
              <a:t>Salzburg</a:t>
            </a:r>
            <a:endParaRPr lang="cs-CZ" dirty="0"/>
          </a:p>
        </p:txBody>
      </p:sp>
      <p:pic>
        <p:nvPicPr>
          <p:cNvPr id="4" name="Zástupný symbol pro obsah 3" descr="thumb_10860_default_teaser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6875" y="1824831"/>
            <a:ext cx="5810250" cy="40767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>
                <a:solidFill>
                  <a:schemeClr val="tx2">
                    <a:lumMod val="75000"/>
                  </a:schemeClr>
                </a:solidFill>
              </a:rPr>
              <a:t>PODMÍNKY A TERMÍN</a:t>
            </a:r>
            <a:endParaRPr lang="cs-CZ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r>
              <a:rPr lang="cs-CZ" sz="5500" b="1" dirty="0">
                <a:solidFill>
                  <a:schemeClr val="tx2">
                    <a:lumMod val="75000"/>
                  </a:schemeClr>
                </a:solidFill>
              </a:rPr>
              <a:t>Termín:</a:t>
            </a:r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 </a:t>
            </a:r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6</a:t>
            </a:r>
            <a:r>
              <a:rPr lang="cs-CZ" sz="5500" dirty="0" smtClean="0">
                <a:solidFill>
                  <a:schemeClr val="tx2">
                    <a:lumMod val="75000"/>
                  </a:schemeClr>
                </a:solidFill>
              </a:rPr>
              <a:t>.6</a:t>
            </a:r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. - </a:t>
            </a:r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7</a:t>
            </a:r>
            <a:r>
              <a:rPr lang="cs-CZ" sz="5500" dirty="0" smtClean="0">
                <a:solidFill>
                  <a:schemeClr val="tx2">
                    <a:lumMod val="75000"/>
                  </a:schemeClr>
                </a:solidFill>
              </a:rPr>
              <a:t>.6.2024</a:t>
            </a:r>
            <a:endParaRPr lang="cs-CZ" sz="5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5500" b="1" dirty="0">
                <a:solidFill>
                  <a:schemeClr val="tx2">
                    <a:lumMod val="75000"/>
                  </a:schemeClr>
                </a:solidFill>
              </a:rPr>
              <a:t>Doprava:</a:t>
            </a:r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 zájezdový autobus</a:t>
            </a:r>
          </a:p>
          <a:p>
            <a:r>
              <a:rPr lang="cs-CZ" sz="5500" b="1" dirty="0">
                <a:solidFill>
                  <a:schemeClr val="tx2">
                    <a:lumMod val="75000"/>
                  </a:schemeClr>
                </a:solidFill>
              </a:rPr>
              <a:t>Strava: </a:t>
            </a:r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polopenze (večeře + snídaně)</a:t>
            </a:r>
          </a:p>
          <a:p>
            <a:r>
              <a:rPr lang="cs-CZ" sz="5500" b="1" dirty="0">
                <a:solidFill>
                  <a:schemeClr val="tx2">
                    <a:lumMod val="75000"/>
                  </a:schemeClr>
                </a:solidFill>
              </a:rPr>
              <a:t>C</a:t>
            </a:r>
            <a:r>
              <a:rPr lang="cs-CZ" sz="5500" b="1" dirty="0" smtClean="0">
                <a:solidFill>
                  <a:schemeClr val="tx2">
                    <a:lumMod val="75000"/>
                  </a:schemeClr>
                </a:solidFill>
              </a:rPr>
              <a:t>ena</a:t>
            </a:r>
            <a:r>
              <a:rPr lang="cs-CZ" sz="5500" b="1" dirty="0">
                <a:solidFill>
                  <a:schemeClr val="tx2">
                    <a:lumMod val="75000"/>
                  </a:schemeClr>
                </a:solidFill>
              </a:rPr>
              <a:t>: 3 590 Kč      </a:t>
            </a:r>
            <a:endParaRPr lang="cs-CZ" sz="5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Cena platí při obsazení zájezdu minimálním počtem 40 platících účastníků. </a:t>
            </a:r>
          </a:p>
          <a:p>
            <a:r>
              <a:rPr lang="cs-CZ" sz="5500" b="1" dirty="0">
                <a:solidFill>
                  <a:schemeClr val="tx2">
                    <a:lumMod val="75000"/>
                  </a:schemeClr>
                </a:solidFill>
              </a:rPr>
              <a:t>Cena zahrnuje:</a:t>
            </a:r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 autobusová doprava včetně všech poplatků, služby průvodce, ubytování, polopenze.</a:t>
            </a:r>
          </a:p>
          <a:p>
            <a:r>
              <a:rPr lang="cs-CZ" sz="5500" b="1" dirty="0">
                <a:solidFill>
                  <a:schemeClr val="tx2">
                    <a:lumMod val="75000"/>
                  </a:schemeClr>
                </a:solidFill>
              </a:rPr>
              <a:t>Cena nezahrnuje: </a:t>
            </a:r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vstupné</a:t>
            </a:r>
            <a:r>
              <a:rPr lang="cs-CZ" sz="5500" b="1" dirty="0">
                <a:solidFill>
                  <a:schemeClr val="tx2">
                    <a:lumMod val="75000"/>
                  </a:schemeClr>
                </a:solidFill>
              </a:rPr>
              <a:t>, </a:t>
            </a:r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cestovní pojištění 37 Kč/os./den, tj. 74 Kč/os./</a:t>
            </a:r>
            <a:r>
              <a:rPr lang="cs-CZ" sz="5500" dirty="0" smtClean="0">
                <a:solidFill>
                  <a:schemeClr val="tx2">
                    <a:lumMod val="75000"/>
                  </a:schemeClr>
                </a:solidFill>
              </a:rPr>
              <a:t>zájezd</a:t>
            </a:r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cs-CZ" sz="5500" dirty="0">
                <a:solidFill>
                  <a:schemeClr val="tx2">
                    <a:lumMod val="75000"/>
                  </a:schemeClr>
                </a:solidFill>
              </a:rPr>
            </a:br>
            <a:endParaRPr lang="cs-CZ" sz="5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5500" b="1" dirty="0">
                <a:solidFill>
                  <a:schemeClr val="tx2">
                    <a:lumMod val="75000"/>
                  </a:schemeClr>
                </a:solidFill>
              </a:rPr>
              <a:t>Vstupné:</a:t>
            </a:r>
            <a:endParaRPr lang="cs-CZ" sz="5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Lanovka v Salzburgu: cca 5 EUR</a:t>
            </a:r>
          </a:p>
          <a:p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Zámek </a:t>
            </a:r>
            <a:r>
              <a:rPr lang="cs-CZ" sz="5500" dirty="0" err="1">
                <a:solidFill>
                  <a:schemeClr val="tx2">
                    <a:lumMod val="75000"/>
                  </a:schemeClr>
                </a:solidFill>
              </a:rPr>
              <a:t>Hellbrunn</a:t>
            </a:r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: 6,50 EUR/studenti do 18 let; 9,50 EUR/studenti 19 - 26 let</a:t>
            </a:r>
            <a:br>
              <a:rPr lang="cs-CZ" sz="5500" dirty="0">
                <a:solidFill>
                  <a:schemeClr val="tx2">
                    <a:lumMod val="75000"/>
                  </a:schemeClr>
                </a:solidFill>
              </a:rPr>
            </a:br>
            <a:endParaRPr lang="cs-CZ" sz="55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cs-CZ" sz="5500" dirty="0">
                <a:solidFill>
                  <a:schemeClr val="tx2">
                    <a:lumMod val="75000"/>
                  </a:schemeClr>
                </a:solidFill>
              </a:rPr>
              <a:t>Orlí hnízdo: děti do 14 let 15 EUR, osoby od 15 let 30 </a:t>
            </a:r>
            <a:r>
              <a:rPr lang="cs-CZ" sz="5500" dirty="0" smtClean="0">
                <a:solidFill>
                  <a:schemeClr val="tx2">
                    <a:lumMod val="75000"/>
                  </a:schemeClr>
                </a:solidFill>
              </a:rPr>
              <a:t>EUR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108</Words>
  <Application>Microsoft Office PowerPoint</Application>
  <PresentationFormat>Předvádění na obrazovce (4:3)</PresentationFormat>
  <Paragraphs>33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ZÁJEZD ORLÍ HNÍZDO, ZÁMEK HELLBRUNN, SALZBURG</vt:lpstr>
      <vt:lpstr> Kehlsteinhaus – ORLÍ HNÍZDO</vt:lpstr>
      <vt:lpstr>Berghof</vt:lpstr>
      <vt:lpstr>OBERSALZBERG, KEHLSTEIN, národní park, jezero Königssee</vt:lpstr>
      <vt:lpstr>ZÁMEK HELLBRUNN</vt:lpstr>
      <vt:lpstr>Zámek Hellbrunn</vt:lpstr>
      <vt:lpstr>SALZBURG</vt:lpstr>
      <vt:lpstr>Salzburg</vt:lpstr>
      <vt:lpstr>PODMÍNKY A TERMÍN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ZÁJEZD ORLÍ HNÍZDO, ZÁMEK HELLBRUNN, SALZBURG</dc:title>
  <dc:creator>Karolína</dc:creator>
  <cp:lastModifiedBy>anicka</cp:lastModifiedBy>
  <cp:revision>7</cp:revision>
  <dcterms:created xsi:type="dcterms:W3CDTF">2023-12-20T17:58:20Z</dcterms:created>
  <dcterms:modified xsi:type="dcterms:W3CDTF">2024-01-11T10:11:02Z</dcterms:modified>
</cp:coreProperties>
</file>